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elasio" panose="020B0604020202020204" charset="0"/>
      <p:regular r:id="rId14"/>
      <p:bold r:id="rId15"/>
      <p:italic r:id="rId16"/>
      <p:boldItalic r:id="rId17"/>
    </p:embeddedFont>
    <p:embeddedFont>
      <p:font typeface="Gelasio SemiBold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u1hy/Z0D219K3xc+wZTVMblY8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1b975351e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361b975351e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61b975351e_2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1b975351e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61b975351e_2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61b975351e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1b975351e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61b975351e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1b975351e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1b975351e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61b975351e_2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61b975351e_2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b975351e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61b975351e_2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61b975351e_2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61b975351e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g361b975351e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g361b975351e_2_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1b975351e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361b975351e_2_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g361b975351e_2_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1b975351e_2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361b975351e_2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g361b975351e_2_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1b975351e_2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61b975351e_2_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g361b975351e_2_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1b975351e_2_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361b975351e_2_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g361b975351e_2_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1b975351e_2_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361b975351e_2_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g361b975351e_2_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1b975351e_2_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1b975351e_2_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g361b975351e_2_2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1b975351e_2_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361b975351e_2_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g361b975351e_2_2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b975351e_2_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61b975351e_2_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g361b975351e_2_3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1b975351e_2_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61b975351e_2_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g361b975351e_2_3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jj-WzBK1Ck?feature=oembed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793790" y="2436376"/>
            <a:ext cx="5993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Ideologias na Cultura</a:t>
            </a:r>
            <a:endParaRPr sz="4450" b="0" i="0" u="none" strike="noStrike" cap="none"/>
          </a:p>
        </p:txBody>
      </p:sp>
      <p:sp>
        <p:nvSpPr>
          <p:cNvPr id="91" name="Google Shape;91;p1"/>
          <p:cNvSpPr/>
          <p:nvPr/>
        </p:nvSpPr>
        <p:spPr>
          <a:xfrm>
            <a:off x="793801" y="4094925"/>
            <a:ext cx="8228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Esta apresentação explora como as mídias funcionam como veículos para a expressão de ideologias, estimulando o pensamento crítico e a reflexão sobre a sociedade.</a:t>
            </a:r>
            <a:endParaRPr sz="1750" b="0" i="0" u="none" strike="noStrike" cap="none"/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600" y="0"/>
            <a:ext cx="487680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1b975351e_2_163"/>
          <p:cNvSpPr/>
          <p:nvPr/>
        </p:nvSpPr>
        <p:spPr>
          <a:xfrm>
            <a:off x="758679" y="672475"/>
            <a:ext cx="98850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250"/>
              <a:buFont typeface="Gelasio SemiBold"/>
              <a:buNone/>
            </a:pPr>
            <a:r>
              <a:rPr lang="en-US" sz="42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Mensagens Subliminares</a:t>
            </a:r>
            <a:endParaRPr sz="4250" b="0" i="0" u="none" strike="noStrike" cap="none"/>
          </a:p>
        </p:txBody>
      </p:sp>
      <p:sp>
        <p:nvSpPr>
          <p:cNvPr id="243" name="Google Shape;243;g361b975351e_2_163"/>
          <p:cNvSpPr/>
          <p:nvPr/>
        </p:nvSpPr>
        <p:spPr>
          <a:xfrm>
            <a:off x="758666" y="1783437"/>
            <a:ext cx="13113068" cy="34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lang="en-US" sz="17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 mídia age como espelho e amplificador de ideologias, muitas vezes de forma sutil. A conscientização crítica é fundamental.</a:t>
            </a:r>
            <a:endParaRPr sz="1700" b="0" i="0" u="none" strike="noStrike" cap="none"/>
          </a:p>
        </p:txBody>
      </p:sp>
      <p:pic>
        <p:nvPicPr>
          <p:cNvPr id="244" name="Google Shape;244;g361b975351e_2_16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256" y="3623191"/>
            <a:ext cx="7867769" cy="78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61b975351e_2_16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7001" y="5853232"/>
            <a:ext cx="3657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61b975351e_2_16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1256" y="3623191"/>
            <a:ext cx="7867769" cy="78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61b975351e_2_16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2201" y="4378047"/>
            <a:ext cx="3657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61b975351e_2_16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1256" y="3623191"/>
            <a:ext cx="7867769" cy="78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61b975351e_2_16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87282" y="5853232"/>
            <a:ext cx="36576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61b975351e_2_163"/>
          <p:cNvSpPr/>
          <p:nvPr/>
        </p:nvSpPr>
        <p:spPr>
          <a:xfrm>
            <a:off x="1480780" y="3207425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100"/>
              <a:buFont typeface="Gelasio SemiBold"/>
              <a:buNone/>
            </a:pPr>
            <a:r>
              <a:rPr lang="en-US" sz="210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Percepção</a:t>
            </a:r>
            <a:endParaRPr sz="2100" b="0" i="0" u="none" strike="noStrike" cap="none"/>
          </a:p>
        </p:txBody>
      </p:sp>
      <p:sp>
        <p:nvSpPr>
          <p:cNvPr id="251" name="Google Shape;251;g361b975351e_2_163"/>
          <p:cNvSpPr/>
          <p:nvPr/>
        </p:nvSpPr>
        <p:spPr>
          <a:xfrm>
            <a:off x="758666" y="3676174"/>
            <a:ext cx="4154210" cy="69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lang="en-US" sz="17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Como o público absorve mensagens ideológicas.</a:t>
            </a:r>
            <a:endParaRPr sz="1700" b="0" i="0" u="none" strike="noStrike" cap="none"/>
          </a:p>
        </p:txBody>
      </p:sp>
      <p:sp>
        <p:nvSpPr>
          <p:cNvPr id="252" name="Google Shape;252;g361b975351e_2_163"/>
          <p:cNvSpPr/>
          <p:nvPr/>
        </p:nvSpPr>
        <p:spPr>
          <a:xfrm>
            <a:off x="5960150" y="2374106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100"/>
              <a:buFont typeface="Gelasio SemiBold"/>
              <a:buNone/>
            </a:pPr>
            <a:r>
              <a:rPr lang="en-US" sz="210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Influência</a:t>
            </a:r>
            <a:endParaRPr sz="2100" b="0" i="0" u="none" strike="noStrike" cap="none"/>
          </a:p>
        </p:txBody>
      </p:sp>
      <p:sp>
        <p:nvSpPr>
          <p:cNvPr id="253" name="Google Shape;253;g361b975351e_2_163"/>
          <p:cNvSpPr/>
          <p:nvPr/>
        </p:nvSpPr>
        <p:spPr>
          <a:xfrm>
            <a:off x="5261610" y="2842855"/>
            <a:ext cx="4106942" cy="34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lang="en-US" sz="17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 poder da mídia na formação de opiniões.</a:t>
            </a:r>
            <a:endParaRPr sz="1700" b="0" i="0" u="none" strike="noStrike" cap="none"/>
          </a:p>
        </p:txBody>
      </p:sp>
      <p:sp>
        <p:nvSpPr>
          <p:cNvPr id="254" name="Google Shape;254;g361b975351e_2_163"/>
          <p:cNvSpPr/>
          <p:nvPr/>
        </p:nvSpPr>
        <p:spPr>
          <a:xfrm>
            <a:off x="10439519" y="3207425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100"/>
              <a:buFont typeface="Gelasio SemiBold"/>
              <a:buNone/>
            </a:pPr>
            <a:r>
              <a:rPr lang="en-US" sz="210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Resistência</a:t>
            </a:r>
            <a:endParaRPr sz="2100" b="0" i="0" u="none" strike="noStrike" cap="none"/>
          </a:p>
        </p:txBody>
      </p:sp>
      <p:sp>
        <p:nvSpPr>
          <p:cNvPr id="255" name="Google Shape;255;g361b975351e_2_163"/>
          <p:cNvSpPr/>
          <p:nvPr/>
        </p:nvSpPr>
        <p:spPr>
          <a:xfrm>
            <a:off x="9717405" y="3676174"/>
            <a:ext cx="4154210" cy="69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00"/>
              <a:buFont typeface="Gelasio"/>
              <a:buNone/>
            </a:pPr>
            <a:r>
              <a:rPr lang="en-US" sz="17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 capacidade de questionar narrativas dominantes.</a:t>
            </a:r>
            <a:endParaRPr sz="1700" b="0" i="0" u="none" strike="noStrike" cap="none"/>
          </a:p>
        </p:txBody>
      </p:sp>
      <p:sp>
        <p:nvSpPr>
          <p:cNvPr id="256" name="Google Shape;256;g361b975351e_2_163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793790" y="707350"/>
            <a:ext cx="9296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V de Vingança - Ideologia Central</a:t>
            </a:r>
            <a:endParaRPr sz="4450" b="0" i="0" u="none" strike="noStrike" cap="none"/>
          </a:p>
        </p:txBody>
      </p:sp>
      <p:sp>
        <p:nvSpPr>
          <p:cNvPr id="99" name="Google Shape;99;p2"/>
          <p:cNvSpPr/>
          <p:nvPr/>
        </p:nvSpPr>
        <p:spPr>
          <a:xfrm>
            <a:off x="793790" y="234136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1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Filme:</a:t>
            </a: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V de Vingança (2005)</a:t>
            </a:r>
            <a:endParaRPr sz="1750" b="0" i="0" u="none" strike="noStrike" cap="none"/>
          </a:p>
        </p:txBody>
      </p:sp>
      <p:sp>
        <p:nvSpPr>
          <p:cNvPr id="100" name="Google Shape;100;p2"/>
          <p:cNvSpPr/>
          <p:nvPr/>
        </p:nvSpPr>
        <p:spPr>
          <a:xfrm>
            <a:off x="793790" y="290834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sp>
        <p:nvSpPr>
          <p:cNvPr id="101" name="Google Shape;101;p2"/>
          <p:cNvSpPr/>
          <p:nvPr/>
        </p:nvSpPr>
        <p:spPr>
          <a:xfrm>
            <a:off x="793790" y="347531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1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Contexto</a:t>
            </a:r>
            <a:r>
              <a:rPr lang="en-US" sz="1750" b="1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: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Sociedade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sob regime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totalitário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e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opressor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, com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controle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estatal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absoluto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sobre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a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população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sz="1750" b="0" i="0" u="none" strike="noStrike" cap="none" dirty="0"/>
          </a:p>
        </p:txBody>
      </p:sp>
      <p:sp>
        <p:nvSpPr>
          <p:cNvPr id="102" name="Google Shape;102;p2"/>
          <p:cNvSpPr/>
          <p:nvPr/>
        </p:nvSpPr>
        <p:spPr>
          <a:xfrm>
            <a:off x="793790" y="440519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sp>
        <p:nvSpPr>
          <p:cNvPr id="103" name="Google Shape;103;p2"/>
          <p:cNvSpPr/>
          <p:nvPr/>
        </p:nvSpPr>
        <p:spPr>
          <a:xfrm>
            <a:off x="793790" y="497216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1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Ideologia:</a:t>
            </a: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Resistência, liberdade e luta contra a opressão estatal. O filme inspira o questionamento do poder.</a:t>
            </a:r>
            <a:endParaRPr sz="1750" b="0" i="0" u="none" strike="noStrike" cap="none"/>
          </a:p>
        </p:txBody>
      </p:sp>
      <p:pic>
        <p:nvPicPr>
          <p:cNvPr id="104" name="Google Shape;10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9521" y="2358509"/>
            <a:ext cx="6244709" cy="35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7939683" y="6160175"/>
            <a:ext cx="590454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“O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povo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não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deveria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temer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governo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 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governo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deveria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temer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povo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r>
              <a:rPr lang="en-US" sz="1750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”</a:t>
            </a:r>
            <a:endParaRPr sz="1750" b="0" i="0" u="none" strike="noStrike" cap="none" dirty="0"/>
          </a:p>
        </p:txBody>
      </p:sp>
      <p:sp>
        <p:nvSpPr>
          <p:cNvPr id="106" name="Google Shape;106;p2"/>
          <p:cNvSpPr/>
          <p:nvPr/>
        </p:nvSpPr>
        <p:spPr>
          <a:xfrm>
            <a:off x="7599521" y="6160175"/>
            <a:ext cx="30480" cy="725805"/>
          </a:xfrm>
          <a:prstGeom prst="rect">
            <a:avLst/>
          </a:prstGeom>
          <a:solidFill>
            <a:srgbClr val="D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ídia Online 1" title="V DE VINGANÇA - O povo não deve temer seu governo">
            <a:hlinkClick r:id="" action="ppaction://media"/>
            <a:extLst>
              <a:ext uri="{FF2B5EF4-FFF2-40B4-BE49-F238E27FC236}">
                <a16:creationId xmlns:a16="http://schemas.microsoft.com/office/drawing/2014/main" id="{A965CA92-9C5B-75E6-3E64-634D7318C55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591901" y="2358509"/>
            <a:ext cx="6244709" cy="3528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6280190" y="247769"/>
            <a:ext cx="6901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V de Vingança - Reflexão</a:t>
            </a:r>
            <a:endParaRPr sz="4450" b="0" i="0" u="none" strike="noStrike" cap="none"/>
          </a:p>
        </p:txBody>
      </p:sp>
      <p:sp>
        <p:nvSpPr>
          <p:cNvPr id="115" name="Google Shape;115;p3"/>
          <p:cNvSpPr/>
          <p:nvPr/>
        </p:nvSpPr>
        <p:spPr>
          <a:xfrm>
            <a:off x="6280190" y="1906310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Como a mídia pode inspirar questionamento e resistência? V de Vingança retrata um governo que suprime liberdades individuais, e o personagem V se torna um símbolo da resistência. O filme ensina que o povo tem o poder de transformar a sociedade, e que governos devem servir aos cidadãos.</a:t>
            </a:r>
            <a:endParaRPr sz="1750" b="0" i="0" u="none" strike="noStrike" cap="none"/>
          </a:p>
        </p:txBody>
      </p:sp>
      <p:sp>
        <p:nvSpPr>
          <p:cNvPr id="116" name="Google Shape;116;p3"/>
          <p:cNvSpPr/>
          <p:nvPr/>
        </p:nvSpPr>
        <p:spPr>
          <a:xfrm>
            <a:off x="6280190" y="36130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0" y="365557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7017306" y="3690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O Poder do Povo</a:t>
            </a:r>
            <a:endParaRPr sz="2200" b="0" i="0" u="none" strike="noStrike" cap="none"/>
          </a:p>
        </p:txBody>
      </p:sp>
      <p:sp>
        <p:nvSpPr>
          <p:cNvPr id="119" name="Google Shape;119;p3"/>
          <p:cNvSpPr/>
          <p:nvPr/>
        </p:nvSpPr>
        <p:spPr>
          <a:xfrm>
            <a:off x="7017306" y="4181356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 narrativa empodera o cidadão para enfrentar a opressão.</a:t>
            </a:r>
            <a:endParaRPr sz="1750" b="0" i="0" u="none" strike="noStrike" cap="none"/>
          </a:p>
        </p:txBody>
      </p:sp>
      <p:sp>
        <p:nvSpPr>
          <p:cNvPr id="120" name="Google Shape;120;p3"/>
          <p:cNvSpPr/>
          <p:nvPr/>
        </p:nvSpPr>
        <p:spPr>
          <a:xfrm>
            <a:off x="10200203" y="36130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274" y="365557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10937319" y="369093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Estímulo ao Pensamento Crítico</a:t>
            </a:r>
            <a:endParaRPr sz="2200" b="0" i="0" u="none" strike="noStrike" cap="none"/>
          </a:p>
        </p:txBody>
      </p:sp>
      <p:sp>
        <p:nvSpPr>
          <p:cNvPr id="123" name="Google Shape;123;p3"/>
          <p:cNvSpPr/>
          <p:nvPr/>
        </p:nvSpPr>
        <p:spPr>
          <a:xfrm>
            <a:off x="10937319" y="4535686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filme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incentiva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a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análise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e 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questionamento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do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poder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lang="en-US" sz="1750" b="0" i="0" u="none" strike="noStrike" cap="none" dirty="0" err="1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estabelecido</a:t>
            </a:r>
            <a:r>
              <a:rPr lang="en-US" sz="1750" b="0" i="0" u="none" strike="noStrike" cap="none" dirty="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.</a:t>
            </a:r>
            <a:endParaRPr sz="1750" b="0" i="0" u="none" strike="noStrike" cap="none" dirty="0"/>
          </a:p>
        </p:txBody>
      </p:sp>
      <p:sp>
        <p:nvSpPr>
          <p:cNvPr id="124" name="Google Shape;124;p3"/>
          <p:cNvSpPr/>
          <p:nvPr/>
        </p:nvSpPr>
        <p:spPr>
          <a:xfrm>
            <a:off x="6280190" y="60780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5260" y="612052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017306" y="61558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Inspiração à Luta</a:t>
            </a:r>
            <a:endParaRPr sz="2200" b="0" i="0" u="none" strike="noStrike" cap="none"/>
          </a:p>
        </p:txBody>
      </p:sp>
      <p:sp>
        <p:nvSpPr>
          <p:cNvPr id="127" name="Google Shape;127;p3"/>
          <p:cNvSpPr/>
          <p:nvPr/>
        </p:nvSpPr>
        <p:spPr>
          <a:xfrm>
            <a:off x="7017306" y="6646307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 obra pode motivar movimentos sociais e discussões reais por liberdade.</a:t>
            </a:r>
            <a:endParaRPr sz="1750" b="0" i="0" u="none" strike="noStrike" cap="none"/>
          </a:p>
        </p:txBody>
      </p:sp>
      <p:sp>
        <p:nvSpPr>
          <p:cNvPr id="128" name="Google Shape;128;p3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/>
          <p:nvPr/>
        </p:nvSpPr>
        <p:spPr>
          <a:xfrm>
            <a:off x="793801" y="235875"/>
            <a:ext cx="786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000"/>
              <a:buFont typeface="Gelasio SemiBold"/>
              <a:buNone/>
            </a:pPr>
            <a:r>
              <a:rPr lang="en-US" sz="400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One Piece - Ideologia Central</a:t>
            </a:r>
            <a:endParaRPr sz="4000" b="0" i="0" u="none" strike="noStrike" cap="none"/>
          </a:p>
        </p:txBody>
      </p:sp>
      <p:sp>
        <p:nvSpPr>
          <p:cNvPr id="136" name="Google Shape;136;p4"/>
          <p:cNvSpPr/>
          <p:nvPr/>
        </p:nvSpPr>
        <p:spPr>
          <a:xfrm>
            <a:off x="816640" y="1331597"/>
            <a:ext cx="7556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 anime One Piece, em exibição desde 1999, se passa em um mundo pirata dominado pelo Governo Mundial. Este governo oprime povos e culturas, perpetuando injustiças sistêmicas e controlando narrativas históricas.</a:t>
            </a:r>
            <a:endParaRPr sz="1600" b="0" i="0" u="none" strike="noStrike" cap="none"/>
          </a:p>
        </p:txBody>
      </p:sp>
      <p:sp>
        <p:nvSpPr>
          <p:cNvPr id="137" name="Google Shape;137;p4"/>
          <p:cNvSpPr/>
          <p:nvPr/>
        </p:nvSpPr>
        <p:spPr>
          <a:xfrm>
            <a:off x="1099899" y="6980277"/>
            <a:ext cx="7250311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Eu quero viver! – Nico Robin</a:t>
            </a:r>
            <a:endParaRPr sz="1600" b="0" i="0" u="none" strike="noStrike" cap="none"/>
          </a:p>
        </p:txBody>
      </p:sp>
      <p:sp>
        <p:nvSpPr>
          <p:cNvPr id="138" name="Google Shape;138;p4"/>
          <p:cNvSpPr/>
          <p:nvPr/>
        </p:nvSpPr>
        <p:spPr>
          <a:xfrm>
            <a:off x="793790" y="6750725"/>
            <a:ext cx="22860" cy="785813"/>
          </a:xfrm>
          <a:prstGeom prst="rect">
            <a:avLst/>
          </a:prstGeom>
          <a:solidFill>
            <a:srgbClr val="D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951" y="2769626"/>
            <a:ext cx="908685" cy="1288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1969193" y="2868441"/>
            <a:ext cx="2271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Contexto</a:t>
            </a:r>
            <a:endParaRPr sz="2200" b="0" i="0" u="none" strike="noStrike" cap="none"/>
          </a:p>
        </p:txBody>
      </p:sp>
      <p:sp>
        <p:nvSpPr>
          <p:cNvPr id="141" name="Google Shape;141;p4"/>
          <p:cNvSpPr/>
          <p:nvPr/>
        </p:nvSpPr>
        <p:spPr>
          <a:xfrm>
            <a:off x="1969193" y="3246886"/>
            <a:ext cx="64038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 Governo Mundial dita as regras e oprime minorias. Piratas, embora criminosos, lutam por justiça.</a:t>
            </a:r>
            <a:endParaRPr sz="1750" b="0" i="0" u="none" strike="noStrike" cap="none"/>
          </a:p>
        </p:txBody>
      </p:sp>
      <p:pic>
        <p:nvPicPr>
          <p:cNvPr id="142" name="Google Shape;142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951" y="4058042"/>
            <a:ext cx="908685" cy="1288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1969193" y="4156858"/>
            <a:ext cx="2271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Ideologias</a:t>
            </a:r>
            <a:endParaRPr sz="2200" b="0" i="0" u="none" strike="noStrike" cap="none"/>
          </a:p>
        </p:txBody>
      </p:sp>
      <p:sp>
        <p:nvSpPr>
          <p:cNvPr id="144" name="Google Shape;144;p4"/>
          <p:cNvSpPr/>
          <p:nvPr/>
        </p:nvSpPr>
        <p:spPr>
          <a:xfrm>
            <a:off x="1969193" y="4535303"/>
            <a:ext cx="64038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Liberdade individual, igualdade racial e social são pilares. A rebeldia contra o autoritarismo é constante.</a:t>
            </a:r>
            <a:endParaRPr sz="1750" b="0" i="0" u="none" strike="noStrike" cap="none"/>
          </a:p>
        </p:txBody>
      </p:sp>
      <p:pic>
        <p:nvPicPr>
          <p:cNvPr id="145" name="Google Shape;145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951" y="5346459"/>
            <a:ext cx="908685" cy="1288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/>
          <p:nvPr/>
        </p:nvSpPr>
        <p:spPr>
          <a:xfrm>
            <a:off x="1969205" y="5445275"/>
            <a:ext cx="4163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Censura e Mídia</a:t>
            </a:r>
            <a:endParaRPr sz="2200" b="0" i="0" u="none" strike="noStrike" cap="none"/>
          </a:p>
        </p:txBody>
      </p:sp>
      <p:sp>
        <p:nvSpPr>
          <p:cNvPr id="147" name="Google Shape;147;p4"/>
          <p:cNvSpPr/>
          <p:nvPr/>
        </p:nvSpPr>
        <p:spPr>
          <a:xfrm>
            <a:off x="1969193" y="5823720"/>
            <a:ext cx="64038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Há uma forte resistência à censura e manipulação midiática. A busca pela verdade é crucial.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793805" y="550625"/>
            <a:ext cx="8655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One Piece - Reflex</a:t>
            </a:r>
            <a:r>
              <a:rPr lang="en-US" sz="4450" b="1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ões</a:t>
            </a:r>
            <a:endParaRPr sz="4450" b="0" i="0" u="none" strike="noStrike" cap="none"/>
          </a:p>
        </p:txBody>
      </p:sp>
      <p:sp>
        <p:nvSpPr>
          <p:cNvPr id="154" name="Google Shape;154;p5"/>
          <p:cNvSpPr/>
          <p:nvPr/>
        </p:nvSpPr>
        <p:spPr>
          <a:xfrm>
            <a:off x="793790" y="1884638"/>
            <a:ext cx="13042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One Piece é um verdadeiro manifesto de liberdade e resistência. A personagem Nico Robin, caçada por saber demais, clama "Eu quero viver!", um grito de rebeldia diante de um sistema opressor. A saga da Ilha dos Tritões denuncia o racismo e a xenofobia, desmascarando a falsa "justiça" promovida pelo Governo Mundial.</a:t>
            </a:r>
            <a:endParaRPr sz="1750" b="0" i="0" u="none" strike="noStrike" cap="none"/>
          </a:p>
        </p:txBody>
      </p:sp>
      <p:sp>
        <p:nvSpPr>
          <p:cNvPr id="155" name="Google Shape;155;p5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3368873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5281030" y="3900500"/>
            <a:ext cx="4579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Busca por Liberdade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endParaRPr sz="2200" b="1">
              <a:solidFill>
                <a:srgbClr val="746558"/>
              </a:solidFill>
              <a:latin typeface="Gelasio SemiBold"/>
              <a:ea typeface="Gelasio SemiBold"/>
              <a:cs typeface="Gelasio SemiBold"/>
              <a:sym typeface="Gelasio SemiBold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5357217" y="4086106"/>
            <a:ext cx="5497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endParaRPr sz="1750" b="0" i="0" u="none" strike="noStrike" cap="none"/>
          </a:p>
        </p:txBody>
      </p:sp>
      <p:sp>
        <p:nvSpPr>
          <p:cNvPr id="159" name="Google Shape;159;p5"/>
          <p:cNvSpPr/>
          <p:nvPr/>
        </p:nvSpPr>
        <p:spPr>
          <a:xfrm>
            <a:off x="5187077" y="4688919"/>
            <a:ext cx="8592900" cy="1530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2381" y="4732496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6357098" y="5187900"/>
            <a:ext cx="5636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Combate à Opressão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endParaRPr sz="2200" b="1">
              <a:solidFill>
                <a:srgbClr val="746558"/>
              </a:solidFill>
              <a:latin typeface="Gelasio SemiBold"/>
              <a:ea typeface="Gelasio SemiBold"/>
              <a:cs typeface="Gelasio SemiBold"/>
              <a:sym typeface="Gelasio SemiBold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263164" y="6052542"/>
            <a:ext cx="7516800" cy="1530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294" y="6096119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773" y="655022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/>
          <p:nvPr/>
        </p:nvSpPr>
        <p:spPr>
          <a:xfrm>
            <a:off x="7356872" y="655153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Empatia e Inclusão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endParaRPr sz="2200" b="1">
              <a:solidFill>
                <a:srgbClr val="746558"/>
              </a:solidFill>
              <a:latin typeface="Gelasio SemiBold"/>
              <a:ea typeface="Gelasio SemiBold"/>
              <a:cs typeface="Gelasio SemiBold"/>
              <a:sym typeface="Gelasio SemiBold"/>
            </a:endParaRPr>
          </a:p>
        </p:txBody>
      </p:sp>
      <p:pic>
        <p:nvPicPr>
          <p:cNvPr id="166" name="Google Shape;166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4892" y="3933944"/>
            <a:ext cx="318968" cy="39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892" y="5168622"/>
            <a:ext cx="318968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1b975351e_2_99"/>
          <p:cNvSpPr/>
          <p:nvPr/>
        </p:nvSpPr>
        <p:spPr>
          <a:xfrm>
            <a:off x="793790" y="1321964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Arcane: Desigualdade e Conflito</a:t>
            </a:r>
            <a:endParaRPr sz="4450" b="0" i="0" u="none" strike="noStrike" cap="none"/>
          </a:p>
        </p:txBody>
      </p:sp>
      <p:sp>
        <p:nvSpPr>
          <p:cNvPr id="174" name="Google Shape;174;g361b975351e_2_99"/>
          <p:cNvSpPr/>
          <p:nvPr/>
        </p:nvSpPr>
        <p:spPr>
          <a:xfrm>
            <a:off x="793790" y="3591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g361b975351e_2_9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860" y="363426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61b975351e_2_99"/>
          <p:cNvSpPr/>
          <p:nvPr/>
        </p:nvSpPr>
        <p:spPr>
          <a:xfrm>
            <a:off x="1530906" y="3669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Contexto Urbano</a:t>
            </a:r>
            <a:endParaRPr sz="2200" b="0" i="0" u="none" strike="noStrike" cap="none"/>
          </a:p>
        </p:txBody>
      </p:sp>
      <p:sp>
        <p:nvSpPr>
          <p:cNvPr id="177" name="Google Shape;177;g361b975351e_2_99"/>
          <p:cNvSpPr/>
          <p:nvPr/>
        </p:nvSpPr>
        <p:spPr>
          <a:xfrm>
            <a:off x="1530906" y="4160044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Piltover e Zaun mostram um contraste gritante. A desigualdade cresce na mesma cidade.</a:t>
            </a:r>
            <a:endParaRPr sz="1750" b="0" i="0" u="none" strike="noStrike" cap="none"/>
          </a:p>
        </p:txBody>
      </p:sp>
      <p:sp>
        <p:nvSpPr>
          <p:cNvPr id="178" name="Google Shape;178;g361b975351e_2_99"/>
          <p:cNvSpPr/>
          <p:nvPr/>
        </p:nvSpPr>
        <p:spPr>
          <a:xfrm>
            <a:off x="4713803" y="3591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361b975351e_2_9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874" y="363426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61b975351e_2_99"/>
          <p:cNvSpPr/>
          <p:nvPr/>
        </p:nvSpPr>
        <p:spPr>
          <a:xfrm>
            <a:off x="5450919" y="3669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Desigualdade</a:t>
            </a:r>
            <a:endParaRPr sz="2200" b="0" i="0" u="none" strike="noStrike" cap="none"/>
          </a:p>
        </p:txBody>
      </p:sp>
      <p:sp>
        <p:nvSpPr>
          <p:cNvPr id="181" name="Google Shape;181;g361b975351e_2_99"/>
          <p:cNvSpPr/>
          <p:nvPr/>
        </p:nvSpPr>
        <p:spPr>
          <a:xfrm>
            <a:off x="5450919" y="4160044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Desigualdade social e econômica é um tema central. Manipulação política é evidente.</a:t>
            </a:r>
            <a:endParaRPr sz="1750" b="0" i="0" u="none" strike="noStrike" cap="none"/>
          </a:p>
        </p:txBody>
      </p:sp>
      <p:sp>
        <p:nvSpPr>
          <p:cNvPr id="182" name="Google Shape;182;g361b975351e_2_99"/>
          <p:cNvSpPr/>
          <p:nvPr/>
        </p:nvSpPr>
        <p:spPr>
          <a:xfrm>
            <a:off x="793790" y="60652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g361b975351e_2_9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860" y="610778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61b975351e_2_99"/>
          <p:cNvSpPr/>
          <p:nvPr/>
        </p:nvSpPr>
        <p:spPr>
          <a:xfrm>
            <a:off x="1530906" y="61431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Tecnologia</a:t>
            </a:r>
            <a:endParaRPr sz="2200" b="0" i="0" u="none" strike="noStrike" cap="none"/>
          </a:p>
        </p:txBody>
      </p:sp>
      <p:sp>
        <p:nvSpPr>
          <p:cNvPr id="185" name="Google Shape;185;g361b975351e_2_99"/>
          <p:cNvSpPr/>
          <p:nvPr/>
        </p:nvSpPr>
        <p:spPr>
          <a:xfrm>
            <a:off x="1530906" y="6633567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Impacto da ciência e tecnologia na sociedade. Escolhas pessoais versus controle estatal.</a:t>
            </a:r>
            <a:endParaRPr sz="1750" b="0" i="0" u="none" strike="noStrike" cap="none"/>
          </a:p>
        </p:txBody>
      </p:sp>
      <p:pic>
        <p:nvPicPr>
          <p:cNvPr id="186" name="Google Shape;186;g361b975351e_2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4550" y="0"/>
            <a:ext cx="555584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1b975351e_2_118"/>
          <p:cNvSpPr/>
          <p:nvPr/>
        </p:nvSpPr>
        <p:spPr>
          <a:xfrm>
            <a:off x="7599525" y="488425"/>
            <a:ext cx="8840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Arcane: O Poder da Resistência</a:t>
            </a:r>
            <a:endParaRPr sz="4450" b="0" i="0" u="none" strike="noStrike" cap="none"/>
          </a:p>
        </p:txBody>
      </p:sp>
      <p:sp>
        <p:nvSpPr>
          <p:cNvPr id="193" name="Google Shape;193;g361b975351e_2_118"/>
          <p:cNvSpPr/>
          <p:nvPr/>
        </p:nvSpPr>
        <p:spPr>
          <a:xfrm>
            <a:off x="7599521" y="2802136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Arcane vai além da história de um jogo. Ela mostra como a desigualdade pode crescer dentro da mesma cidade, separando duas classes sociais até o ponto do conflito armado.</a:t>
            </a:r>
            <a:endParaRPr sz="1750" b="0" i="0" u="none" strike="noStrike" cap="none"/>
          </a:p>
        </p:txBody>
      </p:sp>
      <p:sp>
        <p:nvSpPr>
          <p:cNvPr id="194" name="Google Shape;194;g361b975351e_2_118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Silco representa um líder revolucionário moldado pela dor, disposto a tudo para libertar Zaun — mesmo que com métodos questionáveis.</a:t>
            </a:r>
            <a:endParaRPr sz="1750" b="0" i="0" u="none" strike="noStrike" cap="none"/>
          </a:p>
        </p:txBody>
      </p:sp>
      <p:sp>
        <p:nvSpPr>
          <p:cNvPr id="195" name="Google Shape;195;g361b975351e_2_118"/>
          <p:cNvSpPr/>
          <p:nvPr/>
        </p:nvSpPr>
        <p:spPr>
          <a:xfrm>
            <a:off x="7599521" y="5387697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Vi e Jinx, duas irmãs separadas pela tragédia, refletem como sistemas opressivos destroem laços humanos em nome do poder e do controle.</a:t>
            </a:r>
            <a:endParaRPr sz="1750" b="0" i="0" u="none" strike="noStrike" cap="none"/>
          </a:p>
        </p:txBody>
      </p:sp>
      <p:pic>
        <p:nvPicPr>
          <p:cNvPr id="196" name="Google Shape;196;g361b975351e_2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-1"/>
            <a:ext cx="63093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61b975351e_2_118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1b975351e_2_127"/>
          <p:cNvSpPr/>
          <p:nvPr/>
        </p:nvSpPr>
        <p:spPr>
          <a:xfrm>
            <a:off x="793803" y="524675"/>
            <a:ext cx="9666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450"/>
              <a:buFont typeface="Gelasio SemiBold"/>
              <a:buNone/>
            </a:pPr>
            <a:r>
              <a:rPr lang="en-US" sz="44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Arcane: Reflexões Cruciais</a:t>
            </a:r>
            <a:endParaRPr sz="4450" b="0" i="0" u="none" strike="noStrike" cap="none"/>
          </a:p>
        </p:txBody>
      </p:sp>
      <p:sp>
        <p:nvSpPr>
          <p:cNvPr id="204" name="Google Shape;204;g361b975351e_2_127"/>
          <p:cNvSpPr/>
          <p:nvPr/>
        </p:nvSpPr>
        <p:spPr>
          <a:xfrm>
            <a:off x="793790" y="204268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 série nos faz pensar: quem realmente controla o futuro — os que têm poder ou aqueles que ousam resistir?</a:t>
            </a:r>
            <a:endParaRPr sz="1750" b="0" i="0" u="none" strike="noStrike" cap="none"/>
          </a:p>
        </p:txBody>
      </p:sp>
      <p:pic>
        <p:nvPicPr>
          <p:cNvPr id="205" name="Google Shape;205;g361b975351e_2_1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987873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61b975351e_2_1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360390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61b975351e_2_127"/>
          <p:cNvSpPr/>
          <p:nvPr/>
        </p:nvSpPr>
        <p:spPr>
          <a:xfrm>
            <a:off x="5357217" y="32146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Consequências</a:t>
            </a:r>
            <a:endParaRPr sz="2200" b="0" i="0" u="none" strike="noStrike" cap="none"/>
          </a:p>
        </p:txBody>
      </p:sp>
      <p:sp>
        <p:nvSpPr>
          <p:cNvPr id="208" name="Google Shape;208;g361b975351e_2_127"/>
          <p:cNvSpPr/>
          <p:nvPr/>
        </p:nvSpPr>
        <p:spPr>
          <a:xfrm>
            <a:off x="5357217" y="3705106"/>
            <a:ext cx="549783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Impacto das decisões dos poucos no destino de muitos.</a:t>
            </a:r>
            <a:endParaRPr sz="1750" b="0" i="0" u="none" strike="noStrike" cap="none"/>
          </a:p>
        </p:txBody>
      </p:sp>
      <p:sp>
        <p:nvSpPr>
          <p:cNvPr id="209" name="Google Shape;209;g361b975351e_2_127"/>
          <p:cNvSpPr/>
          <p:nvPr/>
        </p:nvSpPr>
        <p:spPr>
          <a:xfrm>
            <a:off x="5187077" y="4307919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g361b975351e_2_1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381" y="4351496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61b975351e_2_1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892" y="480560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61b975351e_2_127"/>
          <p:cNvSpPr/>
          <p:nvPr/>
        </p:nvSpPr>
        <p:spPr>
          <a:xfrm>
            <a:off x="6433298" y="4578300"/>
            <a:ext cx="5636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Progresso vs. Sofrimento</a:t>
            </a:r>
            <a:endParaRPr sz="2200" b="0" i="0" u="none" strike="noStrike" cap="none"/>
          </a:p>
        </p:txBody>
      </p:sp>
      <p:sp>
        <p:nvSpPr>
          <p:cNvPr id="213" name="Google Shape;213;g361b975351e_2_127"/>
          <p:cNvSpPr/>
          <p:nvPr/>
        </p:nvSpPr>
        <p:spPr>
          <a:xfrm>
            <a:off x="6433304" y="5068729"/>
            <a:ext cx="658939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Até que ponto o progresso justifica o sofrimento de comunidades?</a:t>
            </a:r>
            <a:endParaRPr sz="1750" b="0" i="0" u="none" strike="noStrike" cap="none"/>
          </a:p>
        </p:txBody>
      </p:sp>
      <p:sp>
        <p:nvSpPr>
          <p:cNvPr id="214" name="Google Shape;214;g361b975351e_2_127"/>
          <p:cNvSpPr/>
          <p:nvPr/>
        </p:nvSpPr>
        <p:spPr>
          <a:xfrm>
            <a:off x="6263164" y="567154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g361b975351e_2_12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4" y="5715119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61b975351e_2_12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616922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61b975351e_2_127"/>
          <p:cNvSpPr/>
          <p:nvPr/>
        </p:nvSpPr>
        <p:spPr>
          <a:xfrm>
            <a:off x="7509272" y="5941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200"/>
              <a:buFont typeface="Gelasio SemiBold"/>
              <a:buNone/>
            </a:pPr>
            <a:r>
              <a:rPr lang="en-US" sz="22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Laços Destruídos</a:t>
            </a:r>
            <a:endParaRPr sz="2200" b="0" i="0" u="none" strike="noStrike" cap="none"/>
          </a:p>
        </p:txBody>
      </p:sp>
      <p:sp>
        <p:nvSpPr>
          <p:cNvPr id="218" name="Google Shape;218;g361b975351e_2_127"/>
          <p:cNvSpPr/>
          <p:nvPr/>
        </p:nvSpPr>
        <p:spPr>
          <a:xfrm>
            <a:off x="7509272" y="6432352"/>
            <a:ext cx="53491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Sistemas opressores e a destruição de laços humanos.</a:t>
            </a:r>
            <a:endParaRPr sz="1750" b="0" i="0" u="none" strike="noStrike" cap="none"/>
          </a:p>
        </p:txBody>
      </p:sp>
      <p:sp>
        <p:nvSpPr>
          <p:cNvPr id="219" name="Google Shape;219;g361b975351e_2_127"/>
          <p:cNvSpPr/>
          <p:nvPr/>
        </p:nvSpPr>
        <p:spPr>
          <a:xfrm>
            <a:off x="12765000" y="7693200"/>
            <a:ext cx="1865400" cy="536400"/>
          </a:xfrm>
          <a:prstGeom prst="rect">
            <a:avLst/>
          </a:prstGeom>
          <a:solidFill>
            <a:srgbClr val="F9F6F0"/>
          </a:solidFill>
          <a:ln w="9525" cap="flat" cmpd="sng">
            <a:solidFill>
              <a:srgbClr val="F9F6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1b975351e_2_147"/>
          <p:cNvSpPr/>
          <p:nvPr/>
        </p:nvSpPr>
        <p:spPr>
          <a:xfrm>
            <a:off x="723543" y="570190"/>
            <a:ext cx="7696914" cy="129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050"/>
              <a:buFont typeface="Gelasio SemiBold"/>
              <a:buNone/>
            </a:pPr>
            <a:r>
              <a:rPr lang="en-US" sz="4050" b="1" i="0" u="none" strike="noStrike" cap="none">
                <a:solidFill>
                  <a:srgbClr val="484237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O Papel da Mídia na Consciência</a:t>
            </a:r>
            <a:endParaRPr sz="4050" b="0" i="0" u="none" strike="noStrike" cap="none"/>
          </a:p>
        </p:txBody>
      </p:sp>
      <p:sp>
        <p:nvSpPr>
          <p:cNvPr id="227" name="Google Shape;227;g361b975351e_2_147"/>
          <p:cNvSpPr/>
          <p:nvPr/>
        </p:nvSpPr>
        <p:spPr>
          <a:xfrm>
            <a:off x="723543" y="2275642"/>
            <a:ext cx="3693438" cy="68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5350"/>
              <a:buFont typeface="Gelasio SemiBold"/>
              <a:buNone/>
            </a:pPr>
            <a:r>
              <a:rPr lang="en-US" sz="535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3</a:t>
            </a:r>
            <a:endParaRPr sz="5350" b="0" i="0" u="none" strike="noStrike" cap="none"/>
          </a:p>
        </p:txBody>
      </p:sp>
      <p:sp>
        <p:nvSpPr>
          <p:cNvPr id="228" name="Google Shape;228;g361b975351e_2_147"/>
          <p:cNvSpPr/>
          <p:nvPr/>
        </p:nvSpPr>
        <p:spPr>
          <a:xfrm>
            <a:off x="1278255" y="3216116"/>
            <a:ext cx="2584013" cy="32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00"/>
              <a:buFont typeface="Gelasio SemiBold"/>
              <a:buNone/>
            </a:pPr>
            <a:r>
              <a:rPr lang="en-US" sz="2000" b="1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Midias</a:t>
            </a:r>
            <a:endParaRPr sz="2000" b="0" i="0" u="none" strike="noStrike" cap="none"/>
          </a:p>
        </p:txBody>
      </p:sp>
      <p:sp>
        <p:nvSpPr>
          <p:cNvPr id="229" name="Google Shape;229;g361b975351e_2_147"/>
          <p:cNvSpPr/>
          <p:nvPr/>
        </p:nvSpPr>
        <p:spPr>
          <a:xfrm>
            <a:off x="723543" y="3662958"/>
            <a:ext cx="3693438" cy="33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Estimulam a reflexão crítica.</a:t>
            </a:r>
            <a:endParaRPr sz="1600" b="0" i="0" u="none" strike="noStrike" cap="none"/>
          </a:p>
        </p:txBody>
      </p:sp>
      <p:sp>
        <p:nvSpPr>
          <p:cNvPr id="230" name="Google Shape;230;g361b975351e_2_147"/>
          <p:cNvSpPr/>
          <p:nvPr/>
        </p:nvSpPr>
        <p:spPr>
          <a:xfrm>
            <a:off x="4727019" y="2275642"/>
            <a:ext cx="3693438" cy="68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5350"/>
              <a:buFont typeface="Gelasio SemiBold"/>
              <a:buNone/>
            </a:pPr>
            <a:r>
              <a:rPr lang="en-US" sz="535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100+</a:t>
            </a:r>
            <a:endParaRPr sz="5350" b="0" i="0" u="none" strike="noStrike" cap="none"/>
          </a:p>
        </p:txBody>
      </p:sp>
      <p:sp>
        <p:nvSpPr>
          <p:cNvPr id="231" name="Google Shape;231;g361b975351e_2_147"/>
          <p:cNvSpPr/>
          <p:nvPr/>
        </p:nvSpPr>
        <p:spPr>
          <a:xfrm>
            <a:off x="5281732" y="3216116"/>
            <a:ext cx="2584013" cy="32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00"/>
              <a:buFont typeface="Gelasio SemiBold"/>
              <a:buNone/>
            </a:pPr>
            <a:r>
              <a:rPr lang="en-US" sz="20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Episódios</a:t>
            </a:r>
            <a:endParaRPr sz="2000" b="0" i="0" u="none" strike="noStrike" cap="none"/>
          </a:p>
        </p:txBody>
      </p:sp>
      <p:sp>
        <p:nvSpPr>
          <p:cNvPr id="232" name="Google Shape;232;g361b975351e_2_147"/>
          <p:cNvSpPr/>
          <p:nvPr/>
        </p:nvSpPr>
        <p:spPr>
          <a:xfrm>
            <a:off x="4727019" y="3662958"/>
            <a:ext cx="3693438" cy="33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Séries e animes moldam visões.</a:t>
            </a:r>
            <a:endParaRPr sz="1600" b="0" i="0" u="none" strike="noStrike" cap="none"/>
          </a:p>
        </p:txBody>
      </p:sp>
      <p:sp>
        <p:nvSpPr>
          <p:cNvPr id="233" name="Google Shape;233;g361b975351e_2_147"/>
          <p:cNvSpPr/>
          <p:nvPr/>
        </p:nvSpPr>
        <p:spPr>
          <a:xfrm>
            <a:off x="2725222" y="4717018"/>
            <a:ext cx="3693438" cy="68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5350"/>
              <a:buFont typeface="Gelasio SemiBold"/>
              <a:buNone/>
            </a:pPr>
            <a:r>
              <a:rPr lang="en-US" sz="535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1</a:t>
            </a:r>
            <a:endParaRPr sz="5350" b="0" i="0" u="none" strike="noStrike" cap="none"/>
          </a:p>
        </p:txBody>
      </p:sp>
      <p:sp>
        <p:nvSpPr>
          <p:cNvPr id="234" name="Google Shape;234;g361b975351e_2_147"/>
          <p:cNvSpPr/>
          <p:nvPr/>
        </p:nvSpPr>
        <p:spPr>
          <a:xfrm>
            <a:off x="3279934" y="5657493"/>
            <a:ext cx="2584013" cy="32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00"/>
              <a:buFont typeface="Gelasio SemiBold"/>
              <a:buNone/>
            </a:pPr>
            <a:r>
              <a:rPr lang="en-US" sz="2000" b="1" i="0" u="none" strike="noStrike" cap="none">
                <a:solidFill>
                  <a:srgbClr val="746558"/>
                </a:solidFill>
                <a:latin typeface="Gelasio SemiBold"/>
                <a:ea typeface="Gelasio SemiBold"/>
                <a:cs typeface="Gelasio SemiBold"/>
                <a:sym typeface="Gelasio SemiBold"/>
              </a:rPr>
              <a:t>Mensagem</a:t>
            </a:r>
            <a:endParaRPr sz="2000" b="0" i="0" u="none" strike="noStrike" cap="none"/>
          </a:p>
        </p:txBody>
      </p:sp>
      <p:sp>
        <p:nvSpPr>
          <p:cNvPr id="235" name="Google Shape;235;g361b975351e_2_147"/>
          <p:cNvSpPr/>
          <p:nvPr/>
        </p:nvSpPr>
        <p:spPr>
          <a:xfrm>
            <a:off x="2725222" y="6104334"/>
            <a:ext cx="3693438" cy="33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Ideologias em cada narrativa.</a:t>
            </a:r>
            <a:endParaRPr sz="1600" b="0" i="0" u="none" strike="noStrike" cap="none"/>
          </a:p>
        </p:txBody>
      </p:sp>
      <p:sp>
        <p:nvSpPr>
          <p:cNvPr id="236" name="Google Shape;236;g361b975351e_2_147"/>
          <p:cNvSpPr/>
          <p:nvPr/>
        </p:nvSpPr>
        <p:spPr>
          <a:xfrm>
            <a:off x="723543" y="6667500"/>
            <a:ext cx="7696914" cy="9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00"/>
              <a:buFont typeface="Gelasio"/>
              <a:buNone/>
            </a:pPr>
            <a:r>
              <a:rPr lang="en-US" sz="1600" b="0" i="0" u="none" strike="noStrike" cap="none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rPr>
              <a:t>As produções selecionadas, como V de Vingança, One Piece e Arcane, demonstram a capacidade da mídia em ser um veículo poderoso para a discussão de ideologias políticas e sociais.</a:t>
            </a:r>
            <a:endParaRPr sz="1600" b="0" i="0" u="none" strike="noStrike" cap="none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EE41D6-17FB-8795-91C0-98EC03BD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233" y="6800651"/>
            <a:ext cx="2345167" cy="1428949"/>
          </a:xfrm>
          <a:prstGeom prst="rect">
            <a:avLst/>
          </a:prstGeom>
        </p:spPr>
      </p:pic>
      <p:pic>
        <p:nvPicPr>
          <p:cNvPr id="225" name="Google Shape;225;g361b975351e_2_14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Personalizar</PresentationFormat>
  <Paragraphs>77</Paragraphs>
  <Slides>10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Gelasio SemiBold</vt:lpstr>
      <vt:lpstr>Calibri</vt:lpstr>
      <vt:lpstr>Gelasio</vt:lpstr>
      <vt:lpstr>Arial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YANN LUCAS SAITO DA LUZ</cp:lastModifiedBy>
  <cp:revision>1</cp:revision>
  <dcterms:created xsi:type="dcterms:W3CDTF">2025-05-30T19:50:41Z</dcterms:created>
  <dcterms:modified xsi:type="dcterms:W3CDTF">2025-06-06T20:14:36Z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2025-06-06T20:14:01Z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38ae2f02-5710-4e12-80bb-83600c3fdf1e</vt:lpwstr>
  </property>
  <property fmtid="{D5CDD505-2E9C-101B-9397-08002B2CF9AE}" pid="7" name="MSIP_Label_defa4170-0d19-0005-0004-bc88714345d2_ActionId">
    <vt:lpwstr>aa31b1be-1e3d-470d-9165-4b88dac1535e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